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732" r:id="rId2"/>
  </p:sldMasterIdLst>
  <p:notesMasterIdLst>
    <p:notesMasterId r:id="rId15"/>
  </p:notesMasterIdLst>
  <p:sldIdLst>
    <p:sldId id="375" r:id="rId3"/>
    <p:sldId id="312" r:id="rId4"/>
    <p:sldId id="321" r:id="rId5"/>
    <p:sldId id="361" r:id="rId6"/>
    <p:sldId id="372" r:id="rId7"/>
    <p:sldId id="362" r:id="rId8"/>
    <p:sldId id="366" r:id="rId9"/>
    <p:sldId id="373" r:id="rId10"/>
    <p:sldId id="365" r:id="rId11"/>
    <p:sldId id="357" r:id="rId12"/>
    <p:sldId id="319" r:id="rId13"/>
    <p:sldId id="376" r:id="rId14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等线"/>
      </a:defRPr>
    </a:lvl1pPr>
    <a:lvl2pPr marL="342900" indent="114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等线"/>
      </a:defRPr>
    </a:lvl2pPr>
    <a:lvl3pPr marL="685800" indent="228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等线"/>
      </a:defRPr>
    </a:lvl3pPr>
    <a:lvl4pPr marL="1028700" indent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等线"/>
      </a:defRPr>
    </a:lvl4pPr>
    <a:lvl5pPr marL="1371600" indent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等线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等线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等线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等线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等线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F0101"/>
    <a:srgbClr val="0000FF"/>
    <a:srgbClr val="FF5E55"/>
    <a:srgbClr val="00B762"/>
    <a:srgbClr val="DF0048"/>
    <a:srgbClr val="D8D8D8"/>
    <a:srgbClr val="FAEF9B"/>
    <a:srgbClr val="8BB408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79" autoAdjust="0"/>
    <p:restoredTop sz="94660"/>
  </p:normalViewPr>
  <p:slideViewPr>
    <p:cSldViewPr snapToGrid="0">
      <p:cViewPr>
        <p:scale>
          <a:sx n="110" d="100"/>
          <a:sy n="110" d="100"/>
        </p:scale>
        <p:origin x="-378" y="-228"/>
      </p:cViewPr>
      <p:guideLst>
        <p:guide orient="horz" pos="163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等线"/>
                <a:cs typeface="等线"/>
              </a:defRPr>
            </a:lvl1pPr>
          </a:lstStyle>
          <a:p>
            <a:pPr>
              <a:defRPr/>
            </a:pPr>
            <a:fld id="{79798C04-8034-4FBA-83DA-2051F2F8B73E}" type="datetimeFigureOut">
              <a:rPr lang="zh-CN" altLang="en-US"/>
              <a:pPr>
                <a:defRPr/>
              </a:pPr>
              <a:t>2019/10/19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ea typeface="等线"/>
                <a:cs typeface="等线"/>
              </a:defRPr>
            </a:lvl1pPr>
          </a:lstStyle>
          <a:p>
            <a:pPr>
              <a:defRPr/>
            </a:pPr>
            <a:fld id="{D37D449D-5831-41A9-B388-FCEBC68CA8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9133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2019/10/19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623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2019/10/19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8752923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4681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3796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2371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9224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8305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8990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9373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6010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2648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432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2019/10/19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164536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6442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6830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767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0754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7568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0113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438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521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6551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2187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1456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7858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0265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790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500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8143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3496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1234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9008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0417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8747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2019/10/19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0731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9478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5008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9354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1758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7007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2688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1101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3476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0940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9661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2019/10/19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20384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9651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5200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3929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368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4847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7683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9699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9272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5704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3723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2019/10/19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67150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5289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8853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505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0913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2950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7431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802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7841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747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6195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2019/10/19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776432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461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4578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2585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2778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3687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6843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3158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5756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9548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653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2019/10/19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62329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0593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6928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2019/10/19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66308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2019/10/19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666101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2019/10/19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90951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2019/10/19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09500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2019/10/19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551131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2019/10/19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659656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2019/10/19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6423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2019/10/19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4933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2019/10/19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96232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2019/10/19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649179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2019/10/19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618780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2019/10/19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330849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2218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0264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3681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4433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2559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2412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3890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2019/10/19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044835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8469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3626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0952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48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7353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5089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9492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1763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1318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4783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2019/10/19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429081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4977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3972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0727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6318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7779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6319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3606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8207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6888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4310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" Target="../slides/slid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74.xml"/><Relationship Id="rId18" Type="http://schemas.openxmlformats.org/officeDocument/2006/relationships/slideLayout" Target="../slideLayouts/slideLayout79.xml"/><Relationship Id="rId26" Type="http://schemas.openxmlformats.org/officeDocument/2006/relationships/slideLayout" Target="../slideLayouts/slideLayout87.xml"/><Relationship Id="rId39" Type="http://schemas.openxmlformats.org/officeDocument/2006/relationships/slideLayout" Target="../slideLayouts/slideLayout100.xml"/><Relationship Id="rId21" Type="http://schemas.openxmlformats.org/officeDocument/2006/relationships/slideLayout" Target="../slideLayouts/slideLayout82.xml"/><Relationship Id="rId34" Type="http://schemas.openxmlformats.org/officeDocument/2006/relationships/slideLayout" Target="../slideLayouts/slideLayout95.xml"/><Relationship Id="rId42" Type="http://schemas.openxmlformats.org/officeDocument/2006/relationships/slideLayout" Target="../slideLayouts/slideLayout103.xml"/><Relationship Id="rId47" Type="http://schemas.openxmlformats.org/officeDocument/2006/relationships/slideLayout" Target="../slideLayouts/slideLayout108.xml"/><Relationship Id="rId50" Type="http://schemas.openxmlformats.org/officeDocument/2006/relationships/slideLayout" Target="../slideLayouts/slideLayout111.xml"/><Relationship Id="rId55" Type="http://schemas.openxmlformats.org/officeDocument/2006/relationships/slideLayout" Target="../slideLayouts/slideLayout116.xml"/><Relationship Id="rId63" Type="http://schemas.openxmlformats.org/officeDocument/2006/relationships/image" Target="../media/image1.png"/><Relationship Id="rId7" Type="http://schemas.openxmlformats.org/officeDocument/2006/relationships/slideLayout" Target="../slideLayouts/slideLayout68.xml"/><Relationship Id="rId2" Type="http://schemas.openxmlformats.org/officeDocument/2006/relationships/slideLayout" Target="../slideLayouts/slideLayout63.xml"/><Relationship Id="rId16" Type="http://schemas.openxmlformats.org/officeDocument/2006/relationships/slideLayout" Target="../slideLayouts/slideLayout77.xml"/><Relationship Id="rId20" Type="http://schemas.openxmlformats.org/officeDocument/2006/relationships/slideLayout" Target="../slideLayouts/slideLayout81.xml"/><Relationship Id="rId29" Type="http://schemas.openxmlformats.org/officeDocument/2006/relationships/slideLayout" Target="../slideLayouts/slideLayout90.xml"/><Relationship Id="rId41" Type="http://schemas.openxmlformats.org/officeDocument/2006/relationships/slideLayout" Target="../slideLayouts/slideLayout102.xml"/><Relationship Id="rId54" Type="http://schemas.openxmlformats.org/officeDocument/2006/relationships/slideLayout" Target="../slideLayouts/slideLayout115.xml"/><Relationship Id="rId62" Type="http://schemas.openxmlformats.org/officeDocument/2006/relationships/theme" Target="../theme/theme2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24" Type="http://schemas.openxmlformats.org/officeDocument/2006/relationships/slideLayout" Target="../slideLayouts/slideLayout85.xml"/><Relationship Id="rId32" Type="http://schemas.openxmlformats.org/officeDocument/2006/relationships/slideLayout" Target="../slideLayouts/slideLayout93.xml"/><Relationship Id="rId37" Type="http://schemas.openxmlformats.org/officeDocument/2006/relationships/slideLayout" Target="../slideLayouts/slideLayout98.xml"/><Relationship Id="rId40" Type="http://schemas.openxmlformats.org/officeDocument/2006/relationships/slideLayout" Target="../slideLayouts/slideLayout101.xml"/><Relationship Id="rId45" Type="http://schemas.openxmlformats.org/officeDocument/2006/relationships/slideLayout" Target="../slideLayouts/slideLayout106.xml"/><Relationship Id="rId53" Type="http://schemas.openxmlformats.org/officeDocument/2006/relationships/slideLayout" Target="../slideLayouts/slideLayout114.xml"/><Relationship Id="rId58" Type="http://schemas.openxmlformats.org/officeDocument/2006/relationships/slideLayout" Target="../slideLayouts/slideLayout119.xml"/><Relationship Id="rId5" Type="http://schemas.openxmlformats.org/officeDocument/2006/relationships/slideLayout" Target="../slideLayouts/slideLayout66.xml"/><Relationship Id="rId15" Type="http://schemas.openxmlformats.org/officeDocument/2006/relationships/slideLayout" Target="../slideLayouts/slideLayout76.xml"/><Relationship Id="rId23" Type="http://schemas.openxmlformats.org/officeDocument/2006/relationships/slideLayout" Target="../slideLayouts/slideLayout84.xml"/><Relationship Id="rId28" Type="http://schemas.openxmlformats.org/officeDocument/2006/relationships/slideLayout" Target="../slideLayouts/slideLayout89.xml"/><Relationship Id="rId36" Type="http://schemas.openxmlformats.org/officeDocument/2006/relationships/slideLayout" Target="../slideLayouts/slideLayout97.xml"/><Relationship Id="rId49" Type="http://schemas.openxmlformats.org/officeDocument/2006/relationships/slideLayout" Target="../slideLayouts/slideLayout110.xml"/><Relationship Id="rId57" Type="http://schemas.openxmlformats.org/officeDocument/2006/relationships/slideLayout" Target="../slideLayouts/slideLayout118.xml"/><Relationship Id="rId61" Type="http://schemas.openxmlformats.org/officeDocument/2006/relationships/slideLayout" Target="../slideLayouts/slideLayout122.xml"/><Relationship Id="rId10" Type="http://schemas.openxmlformats.org/officeDocument/2006/relationships/slideLayout" Target="../slideLayouts/slideLayout71.xml"/><Relationship Id="rId19" Type="http://schemas.openxmlformats.org/officeDocument/2006/relationships/slideLayout" Target="../slideLayouts/slideLayout80.xml"/><Relationship Id="rId31" Type="http://schemas.openxmlformats.org/officeDocument/2006/relationships/slideLayout" Target="../slideLayouts/slideLayout92.xml"/><Relationship Id="rId44" Type="http://schemas.openxmlformats.org/officeDocument/2006/relationships/slideLayout" Target="../slideLayouts/slideLayout105.xml"/><Relationship Id="rId52" Type="http://schemas.openxmlformats.org/officeDocument/2006/relationships/slideLayout" Target="../slideLayouts/slideLayout113.xml"/><Relationship Id="rId60" Type="http://schemas.openxmlformats.org/officeDocument/2006/relationships/slideLayout" Target="../slideLayouts/slideLayout12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Relationship Id="rId14" Type="http://schemas.openxmlformats.org/officeDocument/2006/relationships/slideLayout" Target="../slideLayouts/slideLayout75.xml"/><Relationship Id="rId22" Type="http://schemas.openxmlformats.org/officeDocument/2006/relationships/slideLayout" Target="../slideLayouts/slideLayout83.xml"/><Relationship Id="rId27" Type="http://schemas.openxmlformats.org/officeDocument/2006/relationships/slideLayout" Target="../slideLayouts/slideLayout88.xml"/><Relationship Id="rId30" Type="http://schemas.openxmlformats.org/officeDocument/2006/relationships/slideLayout" Target="../slideLayouts/slideLayout91.xml"/><Relationship Id="rId35" Type="http://schemas.openxmlformats.org/officeDocument/2006/relationships/slideLayout" Target="../slideLayouts/slideLayout96.xml"/><Relationship Id="rId43" Type="http://schemas.openxmlformats.org/officeDocument/2006/relationships/slideLayout" Target="../slideLayouts/slideLayout104.xml"/><Relationship Id="rId48" Type="http://schemas.openxmlformats.org/officeDocument/2006/relationships/slideLayout" Target="../slideLayouts/slideLayout109.xml"/><Relationship Id="rId56" Type="http://schemas.openxmlformats.org/officeDocument/2006/relationships/slideLayout" Target="../slideLayouts/slideLayout117.xml"/><Relationship Id="rId64" Type="http://schemas.openxmlformats.org/officeDocument/2006/relationships/image" Target="../media/image2.png"/><Relationship Id="rId8" Type="http://schemas.openxmlformats.org/officeDocument/2006/relationships/slideLayout" Target="../slideLayouts/slideLayout69.xml"/><Relationship Id="rId51" Type="http://schemas.openxmlformats.org/officeDocument/2006/relationships/slideLayout" Target="../slideLayouts/slideLayout112.xml"/><Relationship Id="rId3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73.xml"/><Relationship Id="rId17" Type="http://schemas.openxmlformats.org/officeDocument/2006/relationships/slideLayout" Target="../slideLayouts/slideLayout78.xml"/><Relationship Id="rId25" Type="http://schemas.openxmlformats.org/officeDocument/2006/relationships/slideLayout" Target="../slideLayouts/slideLayout86.xml"/><Relationship Id="rId33" Type="http://schemas.openxmlformats.org/officeDocument/2006/relationships/slideLayout" Target="../slideLayouts/slideLayout94.xml"/><Relationship Id="rId38" Type="http://schemas.openxmlformats.org/officeDocument/2006/relationships/slideLayout" Target="../slideLayouts/slideLayout99.xml"/><Relationship Id="rId46" Type="http://schemas.openxmlformats.org/officeDocument/2006/relationships/slideLayout" Target="../slideLayouts/slideLayout107.xml"/><Relationship Id="rId59" Type="http://schemas.openxmlformats.org/officeDocument/2006/relationships/slideLayout" Target="../slideLayouts/slideLayout1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2708694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25043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和与积的奇偶性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8028384" y="4793319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65" action="ppaction://hlinksldjump"/>
            </p:cNvPr>
            <p:cNvPicPr>
              <a:picLocks noChangeAspect="1"/>
            </p:cNvPicPr>
            <p:nvPr/>
          </p:nvPicPr>
          <p:blipFill>
            <a:blip r:embed="rId6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6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4844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  <p:sldLayoutId id="2147483695" r:id="rId18"/>
    <p:sldLayoutId id="2147483696" r:id="rId19"/>
    <p:sldLayoutId id="2147483697" r:id="rId20"/>
    <p:sldLayoutId id="2147483698" r:id="rId21"/>
    <p:sldLayoutId id="2147483699" r:id="rId22"/>
    <p:sldLayoutId id="2147483700" r:id="rId23"/>
    <p:sldLayoutId id="2147483701" r:id="rId24"/>
    <p:sldLayoutId id="2147483702" r:id="rId25"/>
    <p:sldLayoutId id="2147483703" r:id="rId26"/>
    <p:sldLayoutId id="2147483704" r:id="rId27"/>
    <p:sldLayoutId id="2147483705" r:id="rId28"/>
    <p:sldLayoutId id="2147483706" r:id="rId29"/>
    <p:sldLayoutId id="2147483707" r:id="rId30"/>
    <p:sldLayoutId id="2147483708" r:id="rId31"/>
    <p:sldLayoutId id="2147483709" r:id="rId32"/>
    <p:sldLayoutId id="2147483710" r:id="rId33"/>
    <p:sldLayoutId id="2147483711" r:id="rId34"/>
    <p:sldLayoutId id="2147483712" r:id="rId35"/>
    <p:sldLayoutId id="2147483713" r:id="rId36"/>
    <p:sldLayoutId id="2147483714" r:id="rId37"/>
    <p:sldLayoutId id="2147483715" r:id="rId38"/>
    <p:sldLayoutId id="2147483716" r:id="rId39"/>
    <p:sldLayoutId id="2147483717" r:id="rId40"/>
    <p:sldLayoutId id="2147483718" r:id="rId41"/>
    <p:sldLayoutId id="2147483719" r:id="rId42"/>
    <p:sldLayoutId id="2147483720" r:id="rId43"/>
    <p:sldLayoutId id="2147483721" r:id="rId44"/>
    <p:sldLayoutId id="2147483722" r:id="rId45"/>
    <p:sldLayoutId id="2147483723" r:id="rId46"/>
    <p:sldLayoutId id="2147483724" r:id="rId47"/>
    <p:sldLayoutId id="2147483725" r:id="rId48"/>
    <p:sldLayoutId id="2147483726" r:id="rId49"/>
    <p:sldLayoutId id="2147483727" r:id="rId50"/>
    <p:sldLayoutId id="2147483728" r:id="rId51"/>
    <p:sldLayoutId id="2147483729" r:id="rId52"/>
    <p:sldLayoutId id="2147483730" r:id="rId53"/>
    <p:sldLayoutId id="2147483731" r:id="rId54"/>
    <p:sldLayoutId id="2147483670" r:id="rId55"/>
    <p:sldLayoutId id="2147483671" r:id="rId56"/>
    <p:sldLayoutId id="2147483672" r:id="rId57"/>
    <p:sldLayoutId id="2147483673" r:id="rId58"/>
    <p:sldLayoutId id="2147483674" r:id="rId59"/>
    <p:sldLayoutId id="2147483675" r:id="rId60"/>
    <p:sldLayoutId id="2147483676" r:id="rId6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2708694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25043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和与积的奇偶性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436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  <p:sldLayoutId id="2147483750" r:id="rId18"/>
    <p:sldLayoutId id="2147483751" r:id="rId19"/>
    <p:sldLayoutId id="2147483752" r:id="rId20"/>
    <p:sldLayoutId id="2147483753" r:id="rId21"/>
    <p:sldLayoutId id="2147483754" r:id="rId22"/>
    <p:sldLayoutId id="2147483755" r:id="rId23"/>
    <p:sldLayoutId id="2147483756" r:id="rId24"/>
    <p:sldLayoutId id="2147483757" r:id="rId25"/>
    <p:sldLayoutId id="2147483758" r:id="rId26"/>
    <p:sldLayoutId id="2147483759" r:id="rId27"/>
    <p:sldLayoutId id="2147483760" r:id="rId28"/>
    <p:sldLayoutId id="2147483761" r:id="rId29"/>
    <p:sldLayoutId id="2147483762" r:id="rId30"/>
    <p:sldLayoutId id="2147483763" r:id="rId31"/>
    <p:sldLayoutId id="2147483764" r:id="rId32"/>
    <p:sldLayoutId id="2147483765" r:id="rId33"/>
    <p:sldLayoutId id="2147483766" r:id="rId34"/>
    <p:sldLayoutId id="2147483767" r:id="rId35"/>
    <p:sldLayoutId id="2147483768" r:id="rId36"/>
    <p:sldLayoutId id="2147483769" r:id="rId37"/>
    <p:sldLayoutId id="2147483770" r:id="rId38"/>
    <p:sldLayoutId id="2147483771" r:id="rId39"/>
    <p:sldLayoutId id="2147483772" r:id="rId40"/>
    <p:sldLayoutId id="2147483773" r:id="rId41"/>
    <p:sldLayoutId id="2147483774" r:id="rId42"/>
    <p:sldLayoutId id="2147483775" r:id="rId43"/>
    <p:sldLayoutId id="2147483776" r:id="rId44"/>
    <p:sldLayoutId id="2147483777" r:id="rId45"/>
    <p:sldLayoutId id="2147483778" r:id="rId46"/>
    <p:sldLayoutId id="2147483779" r:id="rId47"/>
    <p:sldLayoutId id="2147483780" r:id="rId48"/>
    <p:sldLayoutId id="2147483781" r:id="rId49"/>
    <p:sldLayoutId id="2147483782" r:id="rId50"/>
    <p:sldLayoutId id="2147483783" r:id="rId51"/>
    <p:sldLayoutId id="2147483784" r:id="rId52"/>
    <p:sldLayoutId id="2147483785" r:id="rId53"/>
    <p:sldLayoutId id="2147483786" r:id="rId54"/>
    <p:sldLayoutId id="2147483787" r:id="rId55"/>
    <p:sldLayoutId id="2147483788" r:id="rId56"/>
    <p:sldLayoutId id="2147483789" r:id="rId57"/>
    <p:sldLayoutId id="2147483790" r:id="rId58"/>
    <p:sldLayoutId id="2147483791" r:id="rId59"/>
    <p:sldLayoutId id="2147483792" r:id="rId60"/>
    <p:sldLayoutId id="2147483793" r:id="rId6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68.xml"/><Relationship Id="rId6" Type="http://schemas.openxmlformats.org/officeDocument/2006/relationships/slide" Target="slide3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6.png"/><Relationship Id="rId5" Type="http://schemas.microsoft.com/office/2007/relationships/hdphoto" Target="../media/hdphoto2.wdp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E2708353-C4D7-804E-88BA-9C93F6810BF1}"/>
                </a:ext>
              </a:extLst>
            </p:cNvPr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五年级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下册</a:t>
                </a:r>
              </a:p>
            </p:txBody>
          </p:sp>
          <p:cxnSp>
            <p:nvCxnSpPr>
              <p:cNvPr id="8" name="直线连接符 4">
                <a:extLst>
                  <a:ext uri="{FF2B5EF4-FFF2-40B4-BE49-F238E27FC236}">
                    <a16:creationId xmlns="" xmlns:a16="http://schemas.microsoft.com/office/drawing/2014/main" id="{1E311F30-AE0E-1142-B8F8-A01097144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extLst>
              <a:ext uri="{FF2B5EF4-FFF2-40B4-BE49-F238E27FC236}">
                <a16:creationId xmlns="" xmlns:a16="http://schemas.microsoft.com/office/drawing/2014/main" id="{C5E52B34-5C53-2E45-95C1-78E377A38780}"/>
              </a:ext>
            </a:extLst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单圆角矩形 9">
            <a:extLst>
              <a:ext uri="{FF2B5EF4-FFF2-40B4-BE49-F238E27FC236}">
                <a16:creationId xmlns="" xmlns:a16="http://schemas.microsoft.com/office/drawing/2014/main" id="{A7F1D9EF-3316-7D4F-B483-9E0FEE52FEB5}"/>
              </a:ext>
            </a:extLst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1" name="单圆角矩形 10">
            <a:extLst>
              <a:ext uri="{FF2B5EF4-FFF2-40B4-BE49-F238E27FC236}">
                <a16:creationId xmlns="" xmlns:a16="http://schemas.microsoft.com/office/drawing/2014/main" id="{ADFE2713-38A2-5B46-8BD5-90224BE2A534}"/>
              </a:ext>
            </a:extLst>
          </p:cNvPr>
          <p:cNvSpPr/>
          <p:nvPr/>
        </p:nvSpPr>
        <p:spPr>
          <a:xfrm>
            <a:off x="5004048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3" name="单圆角矩形 12">
            <a:extLst>
              <a:ext uri="{FF2B5EF4-FFF2-40B4-BE49-F238E27FC236}">
                <a16:creationId xmlns="" xmlns:a16="http://schemas.microsoft.com/office/drawing/2014/main" id="{14484992-177A-7B4A-A42C-270BAA3F58F1}"/>
              </a:ext>
            </a:extLst>
          </p:cNvPr>
          <p:cNvSpPr/>
          <p:nvPr/>
        </p:nvSpPr>
        <p:spPr>
          <a:xfrm>
            <a:off x="2196176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23936" y="1435155"/>
            <a:ext cx="6085641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和与积</a:t>
            </a:r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的奇偶性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2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2218497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prstClr val="black"/>
                </a:solidFill>
                <a:latin typeface="宋体"/>
              </a:rPr>
              <a:t>情境导入</a:t>
            </a:r>
            <a:endParaRPr lang="zh-CN" altLang="en-US" sz="2800" b="1" dirty="0">
              <a:solidFill>
                <a:prstClr val="black"/>
              </a:solidFill>
              <a:latin typeface="宋体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prstClr val="black"/>
                </a:solidFill>
                <a:latin typeface="宋体"/>
              </a:rPr>
              <a:t>拓展延伸</a:t>
            </a:r>
            <a:endParaRPr lang="zh-CN" altLang="en-US" sz="2800" b="1" dirty="0">
              <a:solidFill>
                <a:prstClr val="black"/>
              </a:solidFill>
              <a:latin typeface="宋体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prstClr val="black"/>
                </a:solidFill>
                <a:latin typeface="宋体"/>
              </a:rPr>
              <a:t>课外活动</a:t>
            </a:r>
            <a:endParaRPr lang="zh-CN" altLang="en-US" sz="2800" b="1" dirty="0">
              <a:solidFill>
                <a:prstClr val="black"/>
              </a:solidFill>
              <a:latin typeface="宋体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0050AA"/>
                </a:solidFill>
                <a:latin typeface="宋体"/>
              </a:rPr>
              <a:t>因数与倍数</a:t>
            </a:r>
            <a:endParaRPr lang="zh-CN" altLang="en-US" sz="4000" b="1" dirty="0">
              <a:solidFill>
                <a:srgbClr val="0050AA"/>
              </a:solidFill>
              <a:latin typeface="宋体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5112284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prstClr val="black"/>
                </a:solidFill>
                <a:latin typeface="宋体"/>
              </a:rPr>
              <a:t>活动探究</a:t>
            </a:r>
            <a:endParaRPr lang="zh-CN" altLang="en-US" sz="2800" b="1" dirty="0">
              <a:solidFill>
                <a:prstClr val="black"/>
              </a:solidFill>
              <a:latin typeface="宋体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2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3500" b="1" dirty="0">
                  <a:solidFill>
                    <a:srgbClr val="0050AA"/>
                  </a:solidFill>
                  <a:latin typeface="宋体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365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Users\jinse\Desktop\课件样例\人物图\4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21" t="17277" r="31326" b="8395"/>
          <a:stretch/>
        </p:blipFill>
        <p:spPr bwMode="auto">
          <a:xfrm>
            <a:off x="8200200" y="2182382"/>
            <a:ext cx="850114" cy="1069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圆角矩形标注 14"/>
          <p:cNvSpPr/>
          <p:nvPr/>
        </p:nvSpPr>
        <p:spPr>
          <a:xfrm>
            <a:off x="900981" y="1746077"/>
            <a:ext cx="7557655" cy="798716"/>
          </a:xfrm>
          <a:prstGeom prst="wedgeRoundRectCallout">
            <a:avLst>
              <a:gd name="adj1" fmla="val 52670"/>
              <a:gd name="adj2" fmla="val 51974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偶数。</a:t>
            </a:r>
            <a:r>
              <a:rPr lang="en-US" altLang="zh-CN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1+2+3+4+……+99+100</a:t>
            </a: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中有</a:t>
            </a:r>
            <a:r>
              <a:rPr lang="en-US" altLang="zh-CN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50</a:t>
            </a: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个奇数、</a:t>
            </a:r>
            <a:r>
              <a:rPr lang="en-US" altLang="zh-CN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50</a:t>
            </a: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个偶数。</a:t>
            </a:r>
            <a:r>
              <a:rPr lang="en-US" altLang="zh-CN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50</a:t>
            </a: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个奇数相加和是偶数，再加</a:t>
            </a:r>
            <a:r>
              <a:rPr lang="en-US" altLang="zh-CN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50</a:t>
            </a: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个偶数和还是偶数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2016176" y="3546132"/>
            <a:ext cx="6433834" cy="872611"/>
          </a:xfrm>
          <a:prstGeom prst="wedgeRoundRectCallout">
            <a:avLst>
              <a:gd name="adj1" fmla="val 52457"/>
              <a:gd name="adj2" fmla="val -43918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偶数。</a:t>
            </a:r>
            <a:r>
              <a:rPr lang="en-US" altLang="zh-CN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1×2×3×4×……×99</a:t>
            </a: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中有多个偶数，积是偶数。</a:t>
            </a:r>
          </a:p>
        </p:txBody>
      </p:sp>
      <p:sp>
        <p:nvSpPr>
          <p:cNvPr id="19" name="圆角矩形标注 18"/>
          <p:cNvSpPr/>
          <p:nvPr/>
        </p:nvSpPr>
        <p:spPr>
          <a:xfrm>
            <a:off x="1755579" y="1084850"/>
            <a:ext cx="6224208" cy="467409"/>
          </a:xfrm>
          <a:prstGeom prst="wedgeRoundRectCallout">
            <a:avLst>
              <a:gd name="adj1" fmla="val -55256"/>
              <a:gd name="adj2" fmla="val 31359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1+2+3+4+……+99+100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的和是奇数还是偶数？</a:t>
            </a:r>
          </a:p>
        </p:txBody>
      </p:sp>
      <p:sp>
        <p:nvSpPr>
          <p:cNvPr id="20" name="圆角矩形标注 19"/>
          <p:cNvSpPr/>
          <p:nvPr/>
        </p:nvSpPr>
        <p:spPr>
          <a:xfrm>
            <a:off x="1654274" y="2897412"/>
            <a:ext cx="6226395" cy="492770"/>
          </a:xfrm>
          <a:prstGeom prst="wedgeRoundRectCallout">
            <a:avLst>
              <a:gd name="adj1" fmla="val -60718"/>
              <a:gd name="adj2" fmla="val -59263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1×2×3×4×……×99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的积是奇数还是偶数？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2E442DE0-4B71-8D49-99E3-B1665066CF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313" y="2444010"/>
            <a:ext cx="1126831" cy="161482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9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80" name="矩形 4"/>
          <p:cNvSpPr>
            <a:spLocks noChangeArrowheads="1"/>
          </p:cNvSpPr>
          <p:nvPr/>
        </p:nvSpPr>
        <p:spPr bwMode="auto">
          <a:xfrm>
            <a:off x="1965398" y="1250808"/>
            <a:ext cx="4961613" cy="253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探讨了和与积的奇偶性，你有什么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想法？那</a:t>
            </a:r>
            <a:r>
              <a:rPr lang="zh-CN" altLang="en-US" sz="32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差有奇偶性吗？商呢？用你学会的方法开启你的探索之旅吧！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3DC3C1FC-FFBE-B043-8654-5FA138940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课外活动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7664" y="1347614"/>
            <a:ext cx="6469327" cy="1130642"/>
            <a:chOff x="1547664" y="1347614"/>
            <a:chExt cx="6469327" cy="1130642"/>
          </a:xfrm>
        </p:grpSpPr>
        <p:sp>
          <p:nvSpPr>
            <p:cNvPr id="4" name="文本框 3"/>
            <p:cNvSpPr txBox="1"/>
            <p:nvPr/>
          </p:nvSpPr>
          <p:spPr>
            <a:xfrm>
              <a:off x="4465813" y="1419486"/>
              <a:ext cx="355117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zh-CN" altLang="en-US" sz="5400" b="1" dirty="0">
                  <a:solidFill>
                    <a:srgbClr val="FF6600"/>
                  </a:solidFill>
                  <a:latin typeface="楷体" pitchFamily="49" charset="-122"/>
                  <a:ea typeface="楷体" pitchFamily="49" charset="-122"/>
                  <a:cs typeface="+mn-cs"/>
                </a:rPr>
                <a:t>伴你成长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1347614"/>
              <a:ext cx="2876487" cy="1130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77595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童晓芳\个人专业成长\各类撰稿\20180605路编1-6下册《课件》\课件专用人物图\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9600" y="1011405"/>
            <a:ext cx="1404573" cy="1122172"/>
          </a:xfrm>
          <a:prstGeom prst="rect">
            <a:avLst/>
          </a:prstGeom>
          <a:noFill/>
          <a:effectLst>
            <a:outerShdw sx="1000" sy="1000" algn="ctr" rotWithShape="0">
              <a:srgbClr val="000000"/>
            </a:outerShdw>
          </a:effectLst>
        </p:spPr>
      </p:pic>
      <p:sp>
        <p:nvSpPr>
          <p:cNvPr id="9" name="圆角矩形标注 8"/>
          <p:cNvSpPr/>
          <p:nvPr/>
        </p:nvSpPr>
        <p:spPr>
          <a:xfrm>
            <a:off x="2904172" y="1221702"/>
            <a:ext cx="5268253" cy="523875"/>
          </a:xfrm>
          <a:prstGeom prst="wedgeRoundRectCallout">
            <a:avLst>
              <a:gd name="adj1" fmla="val -56281"/>
              <a:gd name="adj2" fmla="val 47208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你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能说说奇数和偶数各有什么特点吗？</a:t>
            </a:r>
          </a:p>
        </p:txBody>
      </p:sp>
      <p:pic>
        <p:nvPicPr>
          <p:cNvPr id="1027" name="Picture 3" descr="D:\童晓芳\个人专业成长\各类撰稿\20180605路编1-6下册《课件》\课件专用人物图\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772" y="2400546"/>
            <a:ext cx="1362959" cy="1088925"/>
          </a:xfrm>
          <a:prstGeom prst="rect">
            <a:avLst/>
          </a:prstGeom>
          <a:noFill/>
          <a:extLst/>
        </p:spPr>
      </p:pic>
      <p:sp>
        <p:nvSpPr>
          <p:cNvPr id="12" name="圆角矩形标注 11"/>
          <p:cNvSpPr/>
          <p:nvPr/>
        </p:nvSpPr>
        <p:spPr>
          <a:xfrm>
            <a:off x="3128459" y="2133577"/>
            <a:ext cx="3724126" cy="811431"/>
          </a:xfrm>
          <a:prstGeom prst="wedgeRoundRectCallout">
            <a:avLst>
              <a:gd name="adj1" fmla="val -65446"/>
              <a:gd name="adj2" fmla="val 33815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 fontAlgn="auto"/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能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被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整除的数是偶数，不能被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整除的数是奇数。</a:t>
            </a:r>
          </a:p>
          <a:p>
            <a:pPr fontAlgn="auto"/>
            <a:endParaRPr lang="zh-CN" altLang="en-US" sz="2200" b="1" noProof="1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3370000" y="3343944"/>
            <a:ext cx="3482585" cy="1236496"/>
          </a:xfrm>
          <a:prstGeom prst="wedgeRoundRectCallout">
            <a:avLst>
              <a:gd name="adj1" fmla="val -73868"/>
              <a:gd name="adj2" fmla="val -51899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 fontAlgn="auto"/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个位是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的数是偶数，个位是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7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的数是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奇数。</a:t>
            </a:r>
          </a:p>
          <a:p>
            <a:pPr fontAlgn="auto"/>
            <a:endParaRPr lang="zh-CN" altLang="en-US" sz="2200" b="1" noProof="1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9E0BC0A8-05BA-2E4E-B8F3-A892115E8F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童晓芳\个人专业成长\各类撰稿\20180605路编1-6下册《课件》\课件专用人物图\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7831" y="2396056"/>
            <a:ext cx="1597774" cy="1276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童晓芳\个人专业成长\各类撰稿\20180605路编1-6下册《课件》\课件专用人物图\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6225" y="3625224"/>
            <a:ext cx="1320500" cy="1055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3073566" y="522813"/>
            <a:ext cx="3767181" cy="50013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9pPr>
          </a:lstStyle>
          <a:p>
            <a:pPr>
              <a:buFont typeface="Arial" charset="0"/>
              <a:buNone/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活动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1 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  和的奇偶性</a:t>
            </a:r>
          </a:p>
        </p:txBody>
      </p:sp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259" y="1842617"/>
            <a:ext cx="5026462" cy="2154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圆角矩形标注 7"/>
          <p:cNvSpPr/>
          <p:nvPr/>
        </p:nvSpPr>
        <p:spPr>
          <a:xfrm>
            <a:off x="620055" y="4112177"/>
            <a:ext cx="4736170" cy="522287"/>
          </a:xfrm>
          <a:prstGeom prst="wedgeRoundRectCallout">
            <a:avLst>
              <a:gd name="adj1" fmla="val 58858"/>
              <a:gd name="adj2" fmla="val -44053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观察填好的表格，说说你的发现。</a:t>
            </a: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809106" y="1045235"/>
            <a:ext cx="786637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ts val="600"/>
              </a:spcBef>
              <a:buFont typeface="Arial" charset="0"/>
              <a:buNone/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任意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选两个不是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的自然数，求出它们的和，再看看和是奇数还是偶数。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33779" y="2159618"/>
            <a:ext cx="4684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 2    4      6      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偶数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2022" y="2529525"/>
            <a:ext cx="4684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13   25     38     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偶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数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0791" y="2843962"/>
            <a:ext cx="4684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42   61    103     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奇数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71812" y="3232365"/>
            <a:ext cx="4684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69   90    159     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奇数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圆角矩形标注 20"/>
          <p:cNvSpPr/>
          <p:nvPr/>
        </p:nvSpPr>
        <p:spPr>
          <a:xfrm>
            <a:off x="6432534" y="1495392"/>
            <a:ext cx="2456616" cy="1441695"/>
          </a:xfrm>
          <a:prstGeom prst="wedgeRoundRectCallout">
            <a:avLst>
              <a:gd name="adj1" fmla="val -62405"/>
              <a:gd name="adj2" fmla="val 44678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两个偶数相加的和是偶数，两个奇数相加的和也是偶数。</a:t>
            </a:r>
            <a:endParaRPr lang="zh-CN" altLang="en-US" sz="2400" b="1" noProof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圆角矩形标注 21"/>
          <p:cNvSpPr/>
          <p:nvPr/>
        </p:nvSpPr>
        <p:spPr>
          <a:xfrm>
            <a:off x="6374077" y="3030888"/>
            <a:ext cx="2242946" cy="1078720"/>
          </a:xfrm>
          <a:prstGeom prst="wedgeRoundRectCallout">
            <a:avLst>
              <a:gd name="adj1" fmla="val -61530"/>
              <a:gd name="adj2" fmla="val -33764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一个奇数与一个偶数相加，和是奇数。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2E442DE0-4B71-8D49-99E3-B1665066CF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活动探究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2" grpId="0"/>
      <p:bldP spid="15" grpId="0"/>
      <p:bldP spid="16" grpId="0"/>
      <p:bldP spid="17" grpId="0"/>
      <p:bldP spid="21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童晓芳\个人专业成长\各类撰稿\20180605路编1-6下册《课件》\课件专用人物图\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159" y="323718"/>
            <a:ext cx="2311400" cy="1846674"/>
          </a:xfrm>
          <a:prstGeom prst="rect">
            <a:avLst/>
          </a:prstGeom>
          <a:noFill/>
          <a:extLst/>
        </p:spPr>
      </p:pic>
      <p:sp>
        <p:nvSpPr>
          <p:cNvPr id="10" name="圆角矩形标注 9"/>
          <p:cNvSpPr/>
          <p:nvPr/>
        </p:nvSpPr>
        <p:spPr>
          <a:xfrm>
            <a:off x="3213879" y="1945343"/>
            <a:ext cx="4379703" cy="688975"/>
          </a:xfrm>
          <a:prstGeom prst="wedgeRoundRectCallout">
            <a:avLst>
              <a:gd name="adj1" fmla="val -63175"/>
              <a:gd name="adj2" fmla="val 7142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你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能再举一些例子，验证自己的发现吗？</a:t>
            </a:r>
          </a:p>
        </p:txBody>
      </p:sp>
      <p:sp>
        <p:nvSpPr>
          <p:cNvPr id="18" name="TextBox 12"/>
          <p:cNvSpPr txBox="1">
            <a:spLocks noChangeArrowheads="1"/>
          </p:cNvSpPr>
          <p:nvPr/>
        </p:nvSpPr>
        <p:spPr bwMode="auto">
          <a:xfrm>
            <a:off x="2918290" y="398655"/>
            <a:ext cx="3260095" cy="43497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9pPr>
          </a:lstStyle>
          <a:p>
            <a:pPr>
              <a:buFont typeface="Arial" charset="0"/>
              <a:buNone/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活动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  和的奇偶性</a:t>
            </a:r>
          </a:p>
        </p:txBody>
      </p:sp>
      <p:sp>
        <p:nvSpPr>
          <p:cNvPr id="19" name="圆角矩形标注 18"/>
          <p:cNvSpPr/>
          <p:nvPr/>
        </p:nvSpPr>
        <p:spPr>
          <a:xfrm>
            <a:off x="3220430" y="998934"/>
            <a:ext cx="4130796" cy="755034"/>
          </a:xfrm>
          <a:prstGeom prst="wedgeRoundRectCallout">
            <a:avLst>
              <a:gd name="adj1" fmla="val -67790"/>
              <a:gd name="adj2" fmla="val 39617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和是奇数或偶数，与两个加数是奇数还是偶数有关系。</a:t>
            </a:r>
            <a:endParaRPr lang="zh-CN" altLang="en-US" sz="2400" b="1" noProof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03427" y="3217512"/>
            <a:ext cx="6337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3+19=22            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奇数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奇数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偶数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63717" y="2755848"/>
            <a:ext cx="6029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80+68=148        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偶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偶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偶数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681064" y="3674532"/>
            <a:ext cx="6070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35+18=53           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奇数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偶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奇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629870" y="4111410"/>
            <a:ext cx="60356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52+79=131          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偶数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奇数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奇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9" grpId="0" animBg="1"/>
      <p:bldP spid="2" grpId="0"/>
      <p:bldP spid="21" grpId="0"/>
      <p:bldP spid="22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908450" y="792794"/>
            <a:ext cx="731981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ts val="600"/>
              </a:spcBef>
              <a:buFont typeface="Arial" charset="0"/>
              <a:buNone/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打开数学书，左、右两边页码的和是奇数还是偶数？任意两个相邻自然数的和呢？你知道这是为什么吗？</a:t>
            </a:r>
          </a:p>
        </p:txBody>
      </p:sp>
      <p:sp>
        <p:nvSpPr>
          <p:cNvPr id="11" name="TextBox 12"/>
          <p:cNvSpPr txBox="1">
            <a:spLocks noChangeArrowheads="1"/>
          </p:cNvSpPr>
          <p:nvPr/>
        </p:nvSpPr>
        <p:spPr bwMode="auto">
          <a:xfrm>
            <a:off x="2938308" y="383697"/>
            <a:ext cx="3260095" cy="43497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9pPr>
          </a:lstStyle>
          <a:p>
            <a:pPr>
              <a:buFont typeface="Arial" charset="0"/>
              <a:buNone/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活动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  和的奇偶性</a:t>
            </a: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902357" y="2575477"/>
            <a:ext cx="6990814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eaLnBrk="0" hangingPunct="0">
              <a:spcBef>
                <a:spcPts val="600"/>
              </a:spcBef>
              <a:buFont typeface="Arial" charset="0"/>
              <a:buNone/>
            </a:pPr>
            <a:endParaRPr lang="en-US" altLang="zh-CN" sz="2400" b="1" dirty="0" smtClean="0">
              <a:solidFill>
                <a:srgbClr val="DF0048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5" name="Picture 2" descr="C:\Users\jinse\Desktop\课件样例\人物图\3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7479" b="77013" l="33108" r="704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073" t="10732" r="27591" b="21484"/>
          <a:stretch/>
        </p:blipFill>
        <p:spPr bwMode="auto">
          <a:xfrm flipH="1">
            <a:off x="368480" y="1600061"/>
            <a:ext cx="726517" cy="975416"/>
          </a:xfrm>
          <a:prstGeom prst="rect">
            <a:avLst/>
          </a:prstGeom>
          <a:noFill/>
          <a:extLst/>
        </p:spPr>
      </p:pic>
      <p:sp>
        <p:nvSpPr>
          <p:cNvPr id="16" name="圆角矩形标注 15"/>
          <p:cNvSpPr/>
          <p:nvPr/>
        </p:nvSpPr>
        <p:spPr>
          <a:xfrm>
            <a:off x="1450486" y="1591872"/>
            <a:ext cx="6357689" cy="875637"/>
          </a:xfrm>
          <a:prstGeom prst="wedgeRoundRectCallout">
            <a:avLst>
              <a:gd name="adj1" fmla="val -53773"/>
              <a:gd name="adj2" fmla="val -5000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spcBef>
                <a:spcPts val="600"/>
              </a:spcBef>
              <a:buFont typeface="Arial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数学书打开后，左右两边页码一定是两个相邻的自然数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，如</a:t>
            </a:r>
            <a:r>
              <a:rPr lang="en-US" altLang="zh-CN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14</a:t>
            </a: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15</a:t>
            </a: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等；</a:t>
            </a:r>
          </a:p>
        </p:txBody>
      </p:sp>
      <p:sp>
        <p:nvSpPr>
          <p:cNvPr id="17" name="圆角矩形标注 16"/>
          <p:cNvSpPr/>
          <p:nvPr/>
        </p:nvSpPr>
        <p:spPr>
          <a:xfrm>
            <a:off x="1515361" y="2602701"/>
            <a:ext cx="6532036" cy="1112635"/>
          </a:xfrm>
          <a:prstGeom prst="wedgeRoundRectCallout">
            <a:avLst>
              <a:gd name="adj1" fmla="val -53773"/>
              <a:gd name="adj2" fmla="val -5000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spcBef>
                <a:spcPts val="600"/>
              </a:spcBef>
              <a:buFont typeface="Arial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任意两个相邻自然数的奇偶性必定是相反的，即要么是一个偶数和一个奇数，要么是一个奇数和一个偶数。如</a:t>
            </a:r>
            <a:r>
              <a:rPr lang="en-US" altLang="zh-CN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7</a:t>
            </a: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，或者</a:t>
            </a:r>
            <a:r>
              <a:rPr lang="en-US" altLang="zh-CN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27</a:t>
            </a: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28</a:t>
            </a: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；</a:t>
            </a:r>
            <a:endParaRPr lang="en-US" altLang="zh-CN" sz="24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9" name="Picture 13" descr="C:\Users\jinse\Desktop\课件样例\人物图\6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2924" b="75318" l="24725" r="7595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025" t="14005" r="29458" b="21484"/>
          <a:stretch/>
        </p:blipFill>
        <p:spPr bwMode="auto">
          <a:xfrm>
            <a:off x="359854" y="2688962"/>
            <a:ext cx="783396" cy="927848"/>
          </a:xfrm>
          <a:prstGeom prst="rect">
            <a:avLst/>
          </a:prstGeom>
          <a:noFill/>
          <a:extLst/>
        </p:spPr>
      </p:pic>
      <p:pic>
        <p:nvPicPr>
          <p:cNvPr id="20" name="Picture 9" descr="C:\Users\jinse\Desktop\课件样例\人物图\79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068" b="85064" l="13887" r="794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013" t="20549" r="20790" b="7460"/>
          <a:stretch/>
        </p:blipFill>
        <p:spPr bwMode="auto">
          <a:xfrm>
            <a:off x="7325639" y="3807082"/>
            <a:ext cx="956092" cy="870152"/>
          </a:xfrm>
          <a:prstGeom prst="rect">
            <a:avLst/>
          </a:prstGeom>
          <a:noFill/>
          <a:extLst/>
        </p:spPr>
      </p:pic>
      <p:sp>
        <p:nvSpPr>
          <p:cNvPr id="21" name="圆角矩形标注 20"/>
          <p:cNvSpPr/>
          <p:nvPr/>
        </p:nvSpPr>
        <p:spPr>
          <a:xfrm>
            <a:off x="854673" y="3836101"/>
            <a:ext cx="6460532" cy="875637"/>
          </a:xfrm>
          <a:prstGeom prst="wedgeRoundRectCallout">
            <a:avLst>
              <a:gd name="adj1" fmla="val 52832"/>
              <a:gd name="adj2" fmla="val 2883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spcBef>
                <a:spcPts val="600"/>
              </a:spcBef>
              <a:buFont typeface="Arial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左右两边的页码和不是奇数加偶数，就是偶数加奇数，所以左右两边的页码和一定是奇数。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6" grpId="0" animBg="1"/>
      <p:bldP spid="17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90" b="8869"/>
          <a:stretch/>
        </p:blipFill>
        <p:spPr bwMode="auto">
          <a:xfrm>
            <a:off x="5087306" y="3568850"/>
            <a:ext cx="949384" cy="1089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369" name="Text Box 5"/>
          <p:cNvSpPr txBox="1">
            <a:spLocks noChangeArrowheads="1"/>
          </p:cNvSpPr>
          <p:nvPr/>
        </p:nvSpPr>
        <p:spPr bwMode="auto">
          <a:xfrm>
            <a:off x="120760" y="1544544"/>
            <a:ext cx="8945606" cy="90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ts val="600"/>
              </a:spcBef>
              <a:buFont typeface="Arial" charset="0"/>
              <a:buNone/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小组讨论：</a:t>
            </a:r>
          </a:p>
          <a:p>
            <a:pPr eaLnBrk="0" hangingPunct="0">
              <a:spcBef>
                <a:spcPts val="600"/>
              </a:spcBef>
              <a:buFont typeface="Arial" charset="0"/>
              <a:buNone/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你写的连加算式中，有几个加数是偶数？有几个加数是奇数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599295" y="754115"/>
            <a:ext cx="7827154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任意选几个不是0的自然数，写成连加算式，先想想和是奇数还是偶数，再通过计算加以验证。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2"/>
          <p:cNvSpPr txBox="1">
            <a:spLocks noChangeArrowheads="1"/>
          </p:cNvSpPr>
          <p:nvPr/>
        </p:nvSpPr>
        <p:spPr bwMode="auto">
          <a:xfrm>
            <a:off x="2928992" y="348400"/>
            <a:ext cx="3260095" cy="43497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9pPr>
          </a:lstStyle>
          <a:p>
            <a:pPr>
              <a:buFont typeface="Arial" charset="0"/>
              <a:buNone/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活动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  和的奇偶性</a:t>
            </a:r>
          </a:p>
        </p:txBody>
      </p:sp>
      <p:sp>
        <p:nvSpPr>
          <p:cNvPr id="16" name="圆角矩形标注 15"/>
          <p:cNvSpPr/>
          <p:nvPr/>
        </p:nvSpPr>
        <p:spPr>
          <a:xfrm>
            <a:off x="5940715" y="2767776"/>
            <a:ext cx="2858227" cy="1123986"/>
          </a:xfrm>
          <a:prstGeom prst="wedgeRoundRectCallout">
            <a:avLst>
              <a:gd name="adj1" fmla="val -56299"/>
              <a:gd name="adj2" fmla="val 40559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加数中有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个、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个、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个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奇数时，和一定是奇数。</a:t>
            </a:r>
          </a:p>
        </p:txBody>
      </p:sp>
      <p:sp>
        <p:nvSpPr>
          <p:cNvPr id="17" name="圆角矩形标注 16"/>
          <p:cNvSpPr/>
          <p:nvPr/>
        </p:nvSpPr>
        <p:spPr>
          <a:xfrm>
            <a:off x="114019" y="2734574"/>
            <a:ext cx="2818968" cy="1157188"/>
          </a:xfrm>
          <a:prstGeom prst="wedgeRoundRectCallout">
            <a:avLst>
              <a:gd name="adj1" fmla="val 43637"/>
              <a:gd name="adj2" fmla="val 61517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加数中有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个、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个、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个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奇数时，和一定是偶数。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970046" y="2665566"/>
            <a:ext cx="2852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+2=3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967178" y="3068120"/>
            <a:ext cx="2852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+2+</a:t>
            </a:r>
            <a:r>
              <a:rPr lang="en-US" altLang="zh-CN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=6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90188" y="3453422"/>
            <a:ext cx="2852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+2+</a:t>
            </a:r>
            <a:r>
              <a:rPr lang="en-US" altLang="zh-CN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+4=10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987320" y="3847350"/>
            <a:ext cx="2852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+2+</a:t>
            </a:r>
            <a:r>
              <a:rPr lang="en-US" altLang="zh-CN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+4+</a:t>
            </a:r>
            <a:r>
              <a:rPr lang="en-US" altLang="zh-CN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5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=15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018956" y="4258530"/>
            <a:ext cx="2852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+2+</a:t>
            </a:r>
            <a:r>
              <a:rPr lang="en-US" altLang="zh-CN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+4+</a:t>
            </a:r>
            <a:r>
              <a:rPr lang="en-US" altLang="zh-CN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5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+6=21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69" grpId="0"/>
      <p:bldP spid="11" grpId="0"/>
      <p:bldP spid="16" grpId="0" animBg="1"/>
      <p:bldP spid="17" grpId="0" animBg="1"/>
      <p:bldP spid="2" grpId="0"/>
      <p:bldP spid="18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童晓芳\个人专业成长\各类撰稿\20180605路编1-6下册《课件》\课件专用人物图\3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44" r="25771"/>
          <a:stretch/>
        </p:blipFill>
        <p:spPr bwMode="auto">
          <a:xfrm>
            <a:off x="7625641" y="2926970"/>
            <a:ext cx="1297866" cy="1190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708669" y="2808276"/>
            <a:ext cx="6780041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ts val="600"/>
              </a:spcBef>
              <a:buFont typeface="Arial" charset="0"/>
              <a:buNone/>
            </a:pPr>
            <a:r>
              <a:rPr lang="en-US" altLang="en-US" sz="2400" b="1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＋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＋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＋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…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＋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29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的和是奇数还是偶数？为什么？</a:t>
            </a:r>
          </a:p>
        </p:txBody>
      </p:sp>
      <p:sp>
        <p:nvSpPr>
          <p:cNvPr id="17464" name="Text Box 56"/>
          <p:cNvSpPr txBox="1">
            <a:spLocks noChangeArrowheads="1"/>
          </p:cNvSpPr>
          <p:nvPr/>
        </p:nvSpPr>
        <p:spPr bwMode="auto">
          <a:xfrm>
            <a:off x="884441" y="4075375"/>
            <a:ext cx="7073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奇数。有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15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个奇数相加，奇数个奇数的和还是奇数。</a:t>
            </a: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429692" y="812935"/>
            <a:ext cx="7907337" cy="90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ts val="600"/>
              </a:spcBef>
              <a:buFont typeface="Arial" charset="0"/>
              <a:buNone/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小组讨论：</a:t>
            </a:r>
          </a:p>
          <a:p>
            <a:pPr eaLnBrk="0" hangingPunct="0">
              <a:spcBef>
                <a:spcPts val="600"/>
              </a:spcBef>
              <a:buFont typeface="Arial" charset="0"/>
              <a:buNone/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和是奇数还是偶数，与加数中奇数的个数有什么关系？</a:t>
            </a:r>
          </a:p>
        </p:txBody>
      </p:sp>
      <p:sp>
        <p:nvSpPr>
          <p:cNvPr id="18" name="圆角矩形标注 17"/>
          <p:cNvSpPr/>
          <p:nvPr/>
        </p:nvSpPr>
        <p:spPr>
          <a:xfrm>
            <a:off x="2451791" y="3451117"/>
            <a:ext cx="5176837" cy="447675"/>
          </a:xfrm>
          <a:prstGeom prst="wedgeRoundRectCallout">
            <a:avLst>
              <a:gd name="adj1" fmla="val 56746"/>
              <a:gd name="adj2" fmla="val -30878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自己寻找探究的方法，并与同学交流。</a:t>
            </a: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1445607" y="1781883"/>
            <a:ext cx="6327775" cy="1031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ts val="600"/>
              </a:spcBef>
              <a:buFont typeface="Arial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加数中奇数的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个数是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奇数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个，和就是奇数；</a:t>
            </a:r>
            <a:endParaRPr lang="en-US" altLang="zh-CN" sz="2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eaLnBrk="0" hangingPunct="0">
              <a:spcBef>
                <a:spcPts val="600"/>
              </a:spcBef>
              <a:buFont typeface="Arial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加数中奇数的个数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偶数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个，和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就是偶数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16" name="TextBox 12"/>
          <p:cNvSpPr txBox="1">
            <a:spLocks noChangeArrowheads="1"/>
          </p:cNvSpPr>
          <p:nvPr/>
        </p:nvSpPr>
        <p:spPr bwMode="auto">
          <a:xfrm>
            <a:off x="2979446" y="385562"/>
            <a:ext cx="3260095" cy="43497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9pPr>
          </a:lstStyle>
          <a:p>
            <a:pPr>
              <a:buFont typeface="Arial" charset="0"/>
              <a:buNone/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活动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  和的奇偶性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9" dur="2000"/>
                                        <p:tgtEl>
                                          <p:spTgt spid="17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464" grpId="0"/>
      <p:bldP spid="17" grpId="0"/>
      <p:bldP spid="18" grpId="0" animBg="1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632037" y="971202"/>
            <a:ext cx="78961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ts val="600"/>
              </a:spcBef>
              <a:buFont typeface="Arial" charset="0"/>
              <a:buNone/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几个数的乘积，什么情况下是奇数？什么情况下是偶数？</a:t>
            </a:r>
          </a:p>
        </p:txBody>
      </p:sp>
      <p:sp>
        <p:nvSpPr>
          <p:cNvPr id="15" name="圆角矩形标注 14"/>
          <p:cNvSpPr/>
          <p:nvPr/>
        </p:nvSpPr>
        <p:spPr>
          <a:xfrm>
            <a:off x="2350276" y="1432867"/>
            <a:ext cx="5176837" cy="447675"/>
          </a:xfrm>
          <a:prstGeom prst="wedgeRoundRectCallout">
            <a:avLst>
              <a:gd name="adj1" fmla="val 48914"/>
              <a:gd name="adj2" fmla="val 11514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200" b="1" noProof="1">
                <a:latin typeface="楷体" pitchFamily="49" charset="-122"/>
                <a:ea typeface="楷体" pitchFamily="49" charset="-122"/>
              </a:rPr>
              <a:t>自己寻找探究的方法，并与同学交流。</a:t>
            </a:r>
          </a:p>
        </p:txBody>
      </p:sp>
      <p:sp>
        <p:nvSpPr>
          <p:cNvPr id="11" name="文本框 34"/>
          <p:cNvSpPr txBox="1"/>
          <p:nvPr/>
        </p:nvSpPr>
        <p:spPr>
          <a:xfrm>
            <a:off x="939835" y="2162180"/>
            <a:ext cx="3068638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solidFill>
                  <a:schemeClr val="dk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1</a:t>
            </a:r>
            <a:r>
              <a:rPr lang="zh-CN" altLang="en-US" sz="2400" b="1" noProof="1">
                <a:solidFill>
                  <a:schemeClr val="dk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×</a:t>
            </a:r>
            <a:r>
              <a:rPr lang="en-US" altLang="zh-CN" sz="2400" b="1" noProof="1">
                <a:solidFill>
                  <a:schemeClr val="dk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3</a:t>
            </a:r>
            <a:r>
              <a:rPr lang="zh-CN" altLang="en-US" sz="2400" b="1" noProof="1">
                <a:solidFill>
                  <a:schemeClr val="dk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×</a:t>
            </a:r>
            <a:r>
              <a:rPr lang="en-US" altLang="zh-CN" sz="2400" b="1" noProof="1">
                <a:solidFill>
                  <a:schemeClr val="dk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5</a:t>
            </a:r>
            <a:r>
              <a:rPr lang="zh-CN" altLang="en-US" sz="2400" b="1" noProof="1">
                <a:solidFill>
                  <a:schemeClr val="dk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＝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15</a:t>
            </a:r>
          </a:p>
          <a:p>
            <a:pPr fontAlgn="auto"/>
            <a:r>
              <a:rPr lang="en-US" altLang="zh-CN" sz="2400" b="1" noProof="1">
                <a:solidFill>
                  <a:schemeClr val="dk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8</a:t>
            </a:r>
            <a:r>
              <a:rPr lang="zh-CN" altLang="en-US" sz="2400" b="1" noProof="1">
                <a:solidFill>
                  <a:schemeClr val="dk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×</a:t>
            </a:r>
            <a:r>
              <a:rPr lang="en-US" altLang="zh-CN" sz="2400" b="1" noProof="1">
                <a:solidFill>
                  <a:schemeClr val="dk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4</a:t>
            </a:r>
            <a:r>
              <a:rPr lang="zh-CN" altLang="en-US" sz="2400" b="1" noProof="1">
                <a:solidFill>
                  <a:schemeClr val="dk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×</a:t>
            </a:r>
            <a:r>
              <a:rPr lang="en-US" altLang="zh-CN" sz="2400" b="1" noProof="1">
                <a:solidFill>
                  <a:schemeClr val="dk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10</a:t>
            </a:r>
            <a:r>
              <a:rPr lang="zh-CN" altLang="en-US" sz="2400" b="1" noProof="1">
                <a:solidFill>
                  <a:schemeClr val="dk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×</a:t>
            </a:r>
            <a:r>
              <a:rPr lang="en-US" altLang="zh-CN" sz="2400" b="1" noProof="1">
                <a:solidFill>
                  <a:schemeClr val="dk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2</a:t>
            </a:r>
            <a:r>
              <a:rPr lang="zh-CN" altLang="en-US" sz="2400" b="1" noProof="1">
                <a:solidFill>
                  <a:schemeClr val="dk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＝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6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40</a:t>
            </a:r>
          </a:p>
        </p:txBody>
      </p:sp>
      <p:sp>
        <p:nvSpPr>
          <p:cNvPr id="12" name="圆角矩形标注 11"/>
          <p:cNvSpPr/>
          <p:nvPr/>
        </p:nvSpPr>
        <p:spPr>
          <a:xfrm>
            <a:off x="732825" y="3182699"/>
            <a:ext cx="3189466" cy="1276708"/>
          </a:xfrm>
          <a:prstGeom prst="wedgeRoundRectCallout">
            <a:avLst>
              <a:gd name="adj1" fmla="val -13035"/>
              <a:gd name="adj2" fmla="val -65824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乘数都是奇数，积也是奇数；乘数都是偶数，积也是偶数。</a:t>
            </a:r>
          </a:p>
        </p:txBody>
      </p:sp>
      <p:sp>
        <p:nvSpPr>
          <p:cNvPr id="13" name="文本框 41"/>
          <p:cNvSpPr txBox="1"/>
          <p:nvPr/>
        </p:nvSpPr>
        <p:spPr>
          <a:xfrm>
            <a:off x="5024846" y="2160586"/>
            <a:ext cx="3068638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×</a:t>
            </a:r>
            <a:r>
              <a:rPr lang="en-US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×</a:t>
            </a:r>
            <a:r>
              <a:rPr lang="en-US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＝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6</a:t>
            </a:r>
          </a:p>
          <a:p>
            <a:pPr>
              <a:buFont typeface="Arial" charset="0"/>
              <a:buNone/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×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×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7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×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＝</a:t>
            </a:r>
            <a:r>
              <a:rPr lang="en-US" altLang="en-US" sz="2400" b="1" dirty="0">
                <a:latin typeface="楷体" pitchFamily="49" charset="-122"/>
                <a:ea typeface="楷体" pitchFamily="49" charset="-122"/>
              </a:rPr>
              <a:t>210</a:t>
            </a:r>
          </a:p>
        </p:txBody>
      </p:sp>
      <p:sp>
        <p:nvSpPr>
          <p:cNvPr id="16" name="圆角矩形标注 15"/>
          <p:cNvSpPr/>
          <p:nvPr/>
        </p:nvSpPr>
        <p:spPr>
          <a:xfrm>
            <a:off x="5071933" y="3182699"/>
            <a:ext cx="2654606" cy="1083493"/>
          </a:xfrm>
          <a:prstGeom prst="wedgeRoundRectCallout">
            <a:avLst>
              <a:gd name="adj1" fmla="val -14630"/>
              <a:gd name="adj2" fmla="val -67448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几个乘数中，只要有一个偶数，积一定是偶数。</a:t>
            </a:r>
          </a:p>
        </p:txBody>
      </p:sp>
      <p:sp>
        <p:nvSpPr>
          <p:cNvPr id="17" name="TextBox 12"/>
          <p:cNvSpPr txBox="1">
            <a:spLocks noChangeArrowheads="1"/>
          </p:cNvSpPr>
          <p:nvPr/>
        </p:nvSpPr>
        <p:spPr bwMode="auto">
          <a:xfrm>
            <a:off x="2892411" y="329642"/>
            <a:ext cx="3260095" cy="43497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9pPr>
          </a:lstStyle>
          <a:p>
            <a:pPr>
              <a:buFont typeface="Arial" charset="0"/>
              <a:buNone/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活动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  积的奇偶性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5" grpId="0" animBg="1"/>
      <p:bldP spid="11" grpId="0"/>
      <p:bldP spid="12" grpId="0" bldLvl="0" animBg="1"/>
      <p:bldP spid="13" grpId="0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童晓芳\个人专业成长\各类撰稿\20180605路编1-6下册《课件》\课件专用人物图\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71" b="13347"/>
          <a:stretch/>
        </p:blipFill>
        <p:spPr bwMode="auto">
          <a:xfrm>
            <a:off x="2230863" y="3052934"/>
            <a:ext cx="2889669" cy="155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圆角矩形标注 22"/>
          <p:cNvSpPr/>
          <p:nvPr/>
        </p:nvSpPr>
        <p:spPr>
          <a:xfrm>
            <a:off x="540141" y="1542001"/>
            <a:ext cx="2309813" cy="1173163"/>
          </a:xfrm>
          <a:prstGeom prst="wedgeRoundRectCallout">
            <a:avLst>
              <a:gd name="adj1" fmla="val 34490"/>
              <a:gd name="adj2" fmla="val 82620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多写一些算式，并进行比较，才能发现规律。</a:t>
            </a:r>
          </a:p>
        </p:txBody>
      </p:sp>
      <p:sp>
        <p:nvSpPr>
          <p:cNvPr id="24" name="圆角矩形标注 23"/>
          <p:cNvSpPr/>
          <p:nvPr/>
        </p:nvSpPr>
        <p:spPr>
          <a:xfrm>
            <a:off x="3242756" y="1642806"/>
            <a:ext cx="2354262" cy="1072357"/>
          </a:xfrm>
          <a:prstGeom prst="wedgeRoundRectCallout">
            <a:avLst>
              <a:gd name="adj1" fmla="val -42048"/>
              <a:gd name="adj2" fmla="val 91258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要注意从不同的算式中发现共同的特点。</a:t>
            </a:r>
          </a:p>
        </p:txBody>
      </p:sp>
      <p:sp>
        <p:nvSpPr>
          <p:cNvPr id="25" name="圆角矩形标注 24"/>
          <p:cNvSpPr/>
          <p:nvPr/>
        </p:nvSpPr>
        <p:spPr>
          <a:xfrm>
            <a:off x="5923106" y="1878822"/>
            <a:ext cx="2493963" cy="708025"/>
          </a:xfrm>
          <a:prstGeom prst="wedgeRoundRectCallout">
            <a:avLst>
              <a:gd name="adj1" fmla="val -97981"/>
              <a:gd name="adj2" fmla="val 146644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举例和验证是发现规律的好方法。</a:t>
            </a: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675560" y="937702"/>
            <a:ext cx="664565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ts val="600"/>
              </a:spcBef>
              <a:buFont typeface="Arial" charset="0"/>
              <a:buNone/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回顾探索和发现规律的过程，说说自己的体会。</a:t>
            </a:r>
          </a:p>
        </p:txBody>
      </p:sp>
      <p:sp>
        <p:nvSpPr>
          <p:cNvPr id="14" name="TextBox 12"/>
          <p:cNvSpPr txBox="1">
            <a:spLocks noChangeArrowheads="1"/>
          </p:cNvSpPr>
          <p:nvPr/>
        </p:nvSpPr>
        <p:spPr bwMode="auto">
          <a:xfrm>
            <a:off x="2968383" y="430691"/>
            <a:ext cx="3260095" cy="43497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9pPr>
          </a:lstStyle>
          <a:p>
            <a:pPr>
              <a:buFont typeface="Arial" charset="0"/>
              <a:buNone/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活动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  积的奇偶性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 bldLvl="0" animBg="1"/>
      <p:bldP spid="25" grpId="0" bldLvl="0" animBg="1"/>
      <p:bldP spid="16" grpId="0" bldLvl="0" animBg="1"/>
    </p:bldLst>
  </p:timing>
</p:sld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4537</TotalTime>
  <Pages>0</Pages>
  <Words>833</Words>
  <Characters>0</Characters>
  <Application>Microsoft Office PowerPoint</Application>
  <DocSecurity>0</DocSecurity>
  <PresentationFormat>全屏显示(16:9)</PresentationFormat>
  <Lines>0</Lines>
  <Paragraphs>77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3_Office 主题</vt:lpstr>
      <vt:lpstr>4_Office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lcj</dc:creator>
  <cp:lastModifiedBy>wangyanwen</cp:lastModifiedBy>
  <cp:revision>974</cp:revision>
  <dcterms:created xsi:type="dcterms:W3CDTF">2016-06-05T01:28:05Z</dcterms:created>
  <dcterms:modified xsi:type="dcterms:W3CDTF">2019-10-19T05:34:23Z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2052-9.1.0.4517</vt:lpwstr>
  </property>
</Properties>
</file>